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70" r:id="rId7"/>
    <p:sldId id="262" r:id="rId8"/>
    <p:sldId id="263" r:id="rId9"/>
    <p:sldId id="265" r:id="rId10"/>
    <p:sldId id="267" r:id="rId11"/>
    <p:sldId id="268" r:id="rId12"/>
    <p:sldId id="269" r:id="rId13"/>
    <p:sldId id="271" r:id="rId14"/>
    <p:sldId id="272" r:id="rId15"/>
    <p:sldId id="273" r:id="rId16"/>
    <p:sldId id="282" r:id="rId17"/>
    <p:sldId id="290" r:id="rId18"/>
    <p:sldId id="291" r:id="rId19"/>
    <p:sldId id="283" r:id="rId20"/>
    <p:sldId id="284" r:id="rId21"/>
    <p:sldId id="285" r:id="rId22"/>
    <p:sldId id="286" r:id="rId23"/>
    <p:sldId id="289" r:id="rId24"/>
    <p:sldId id="287" r:id="rId25"/>
    <p:sldId id="288" r:id="rId2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1332" y="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2" name="Prostokąt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ostokąt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Prostokąt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Prostokąt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2" name="Prostokąt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sp>
        <p:nvSpPr>
          <p:cNvPr id="56" name="Prostokąt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5" name="Prostokąt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6" name="Prostokąt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7" name="Prostokąt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owolny kształt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owolny kształt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Dowolny kształt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owolny kształt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owolny kształt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owolny kształt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owolny kształt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owolny kształt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Dowolny kształt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owolny kształt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3" name="Dowolny kształt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4" name="Dowolny kształt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5" name="Dowolny kształt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6" name="Dowolny kształt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owolny kształt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Prostokąt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Prostokąt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rostokąt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6" name="Prostokąt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Prostokąt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Prostokąt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ostokąt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Prostokąt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Prostokąt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Prostokąt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ostokąt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Prostokąt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Łącznik prosty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Łącznik prosty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Łącznik prosty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ytuł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grpSp>
        <p:nvGrpSpPr>
          <p:cNvPr id="14" name="Grup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Łącznik prosty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Łącznik prosty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Łącznik prosty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Łącznik prosty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Łącznik prosty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Prostokąt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Prostokąt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Prostokąt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7" name="Prostokąt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6221E02-25CB-4963-84BC-0813985E7D90}" type="datetimeFigureOut">
              <a:rPr lang="pl-PL" smtClean="0"/>
              <a:pPr/>
              <a:t>20.04.2023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pl.frwiki.wiki/wiki/R%C3%A9gime_m%C3%A9diterran%C3%A9en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dicover.pl/o-zdrowiu/ciecierzyca-wlasciwosci-zdrowotne-i-wartosc-odzywcza,6723,n,168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s://zywienie.medonet.pl/skladniki-odzywcze/witaminy-i-mineraly/niedobor-potasu-hipokaliemia-przyczyny-objawy-leczenie/wvncs57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Dieta śródziemnomorska w profilaktyce chorób układu krążenia</a:t>
            </a:r>
          </a:p>
        </p:txBody>
      </p:sp>
      <p:pic>
        <p:nvPicPr>
          <p:cNvPr id="4" name="Picture 2" descr="C:\Users\aska\Desktop\pobrane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4092" b="4092"/>
          <a:stretch>
            <a:fillRect/>
          </a:stretch>
        </p:blipFill>
        <p:spPr bwMode="auto">
          <a:prstGeom prst="rect">
            <a:avLst/>
          </a:prstGeom>
          <a:noFill/>
        </p:spPr>
      </p:pic>
      <p:sp>
        <p:nvSpPr>
          <p:cNvPr id="3" name="Symbol zastępczy tekstu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l-PL" dirty="0"/>
              <a:t>To styl życia- slow  life, sport, unikanie stresu</a:t>
            </a:r>
          </a:p>
          <a:p>
            <a:r>
              <a:rPr lang="pl-PL" dirty="0"/>
              <a:t>Warzywa,, owoce, oliwa z oliwek, świeże zioła, pełne ziarno zbóż, orzechy….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Błędy żywieniowe </a:t>
            </a:r>
            <a:br>
              <a:rPr lang="pl-PL" dirty="0"/>
            </a:br>
            <a:r>
              <a:rPr lang="pl-PL" dirty="0"/>
              <a:t>i ich skutki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ZA MAŁE SPOŻYWANIE RYB, OLEJU LNIANEGO,</a:t>
            </a:r>
          </a:p>
          <a:p>
            <a:pPr>
              <a:buNone/>
            </a:pPr>
            <a:r>
              <a:rPr lang="pl-PL" dirty="0"/>
              <a:t> OLEJU RZEPAKOWEGO, OLIWY Z OLIWEK, NASION I ORZECHÓW</a:t>
            </a:r>
          </a:p>
          <a:p>
            <a:r>
              <a:rPr lang="pl-PL" dirty="0"/>
              <a:t>SPOŻYWANIE DUŻEJ ILOŚCI MIĘSA I PRZETWORÓW, STOSOWANIE TWARDYCH MARGARYN (OBECNOŚĆ SZKODLIWYCH TŁUSZCZÓW „TRANS”)</a:t>
            </a:r>
          </a:p>
          <a:p>
            <a:pPr>
              <a:buNone/>
            </a:pPr>
            <a:r>
              <a:rPr lang="pl-PL" dirty="0"/>
              <a:t>Skutki </a:t>
            </a:r>
          </a:p>
          <a:p>
            <a:r>
              <a:rPr lang="pl-PL" dirty="0"/>
              <a:t>NIEDOBÓR KWASÓW JEDNONIENASYCONYCH I WIELONIENASYCONYCH (NNKT), ZWŁASZCZA KWASÓW OMEGA- 3</a:t>
            </a:r>
          </a:p>
          <a:p>
            <a:r>
              <a:rPr lang="pl-PL" dirty="0"/>
              <a:t>PODWYŻSZONY POZIOM TRÓJGLICERYDÓW, CHOLESTEROLU CAŁKOWITEGO, CHOL- LDL („ZŁEGO”), OBNIŻONY POZIOM CHOL- HDL („DOBREGO”)</a:t>
            </a:r>
          </a:p>
          <a:p>
            <a:r>
              <a:rPr lang="pl-PL" dirty="0"/>
              <a:t>POGORSZENIE PAMIĘCI, KONCENTRACJI I OGÓLNEJ PRACY MÓZGU</a:t>
            </a:r>
          </a:p>
          <a:p>
            <a:pPr>
              <a:buNone/>
            </a:pPr>
            <a:r>
              <a:rPr lang="pl-PL" dirty="0"/>
              <a:t>Rozwiązanie </a:t>
            </a:r>
          </a:p>
          <a:p>
            <a:r>
              <a:rPr lang="pl-PL" dirty="0"/>
              <a:t>WŁĄCZENIE DO POSIŁKÓW 4-5 PORCJI RYBY W TYGODNIU. NAJLEPSZE SĄ TŁUSTE RYBY MORSKIE: ŁOSOŚ, </a:t>
            </a:r>
            <a:r>
              <a:rPr lang="pl-PL" dirty="0" err="1"/>
              <a:t>ŚLEDź</a:t>
            </a:r>
            <a:r>
              <a:rPr lang="pl-PL" dirty="0"/>
              <a:t>, TUŃCZUK, MAKRELA, SARDYNKI, SZPROTKI. Z RYB MOŻNA SPORZĄDZAĆ: PASTY, SAŁATAKI, SUSHI LUB PIEC W FOLII</a:t>
            </a:r>
          </a:p>
          <a:p>
            <a:r>
              <a:rPr lang="pl-PL" dirty="0"/>
              <a:t>Codzienne spożywanie oliwy z oliwek, orzechów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4097" name="Picture 1" descr="C:\Users\aska\Desktop\pobr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18864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NISKIE SPOŻYCIE </a:t>
            </a:r>
            <a:br>
              <a:rPr lang="pl-PL" dirty="0"/>
            </a:br>
            <a:r>
              <a:rPr lang="pl-PL" dirty="0"/>
              <a:t>BŁONNIKA POKARMOWEGO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- SPOWOLNIENIE METABOLIZMU Z TENDENCJĄ DO WZROSTU POZIOMU CHOLESTEROLU, ODKŁADANIA SIĘ TŁUSZCZU W ORGANIZMIE, TWORZENIA KAMIENI ŻÓŁCIOWYCH, POSWTAWANIA NADWAGI I OTYŁOŚCI (BŁONNIK PĘCZNIEJĄC W ŻOŁĄDKU DAJE UCZUCIE SYTOŚCI, PRZEZ CO JEMY MNIEJ, PONADTO MA NISKI </a:t>
            </a:r>
            <a:r>
              <a:rPr lang="pl-PL" dirty="0" err="1"/>
              <a:t>WSKAźNIK</a:t>
            </a:r>
            <a:r>
              <a:rPr lang="pl-PL" dirty="0"/>
              <a:t> GLIKEMICZNY)</a:t>
            </a:r>
          </a:p>
          <a:p>
            <a:r>
              <a:rPr lang="pl-PL" dirty="0"/>
              <a:t>- BRAK POŻYWKI DLA „DOBRYCH” BAKTERII PRZEWODU POKARMOWEGO, A W ZWIĄZKU Z TYM OGRANICZENIE SYNTEZY WIT. B12, K, BRAK OCHRONY PRZED WPŁYWEM BAKTERII CHOROBOTWÓRCZYCH</a:t>
            </a:r>
          </a:p>
          <a:p>
            <a:r>
              <a:rPr lang="pl-PL" dirty="0"/>
              <a:t>- ZALEGANIE NIESTRAWIONYCH RESZTEK POKARMOWYCH- SPRZYJANIE ROZWOJOWI RAKA JELITA GRUBEGO</a:t>
            </a:r>
          </a:p>
          <a:p>
            <a:pPr>
              <a:buNone/>
            </a:pPr>
            <a:r>
              <a:rPr lang="pl-PL" dirty="0"/>
              <a:t>Rozwianie</a:t>
            </a:r>
          </a:p>
          <a:p>
            <a:r>
              <a:rPr lang="pl-PL" dirty="0"/>
              <a:t>- SPOŻYWANIE 2 X DZIENNIE PORCJI: GRUBEJ KASZY ( NP. PĘCZAK), BRĄZOWEGO RYŻU, MAKARONU, MĄKI PEŁNOZIARNISTEJ, PŁATKÓW OWSIANYCH, NASION ROŚLIN STRĄCZKOWYCH, A OPRÓCZ TEGO 5p. WARZYW, 3 p. OWOCÓW NAJLEPIEJ SUROWYCH</a:t>
            </a:r>
          </a:p>
          <a:p>
            <a:pPr>
              <a:buNone/>
            </a:pPr>
            <a:r>
              <a:rPr lang="pl-PL" dirty="0"/>
              <a:t> LUB GOTOWANYCH AL. DENTE</a:t>
            </a:r>
          </a:p>
          <a:p>
            <a:r>
              <a:rPr lang="pl-PL" dirty="0"/>
              <a:t>- PICIE DOSTATECZNEJ ILOŚCI PŁYNÓW (MIN. 3L) </a:t>
            </a:r>
          </a:p>
          <a:p>
            <a:pPr>
              <a:buNone/>
            </a:pPr>
            <a:r>
              <a:rPr lang="pl-PL" dirty="0"/>
              <a:t>ABY BŁONNIK SPEŁNIAŁ SWOJĄ ROLĘ</a:t>
            </a:r>
          </a:p>
          <a:p>
            <a:pPr>
              <a:buNone/>
            </a:pPr>
            <a:endParaRPr lang="pl-PL" dirty="0"/>
          </a:p>
        </p:txBody>
      </p:sp>
      <p:pic>
        <p:nvPicPr>
          <p:cNvPr id="3073" name="Picture 1" descr="C:\Users\aska\Desktop\pobran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5100" y="5114925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- </a:t>
            </a:r>
            <a:r>
              <a:rPr lang="pl-PL" sz="1600" dirty="0"/>
              <a:t>ZA MAŁO PRZECIWUTLENIACZY:</a:t>
            </a:r>
            <a:br>
              <a:rPr lang="pl-PL" sz="1600" dirty="0"/>
            </a:br>
            <a:r>
              <a:rPr lang="pl-PL" sz="1600" dirty="0"/>
              <a:t> WITAMIN: A, C, E B- KAROTENU, </a:t>
            </a:r>
            <a:br>
              <a:rPr lang="pl-PL" sz="1600" dirty="0"/>
            </a:br>
            <a:r>
              <a:rPr lang="pl-PL" sz="1600" dirty="0"/>
              <a:t>LIKOPENU, BIOFLAWONOIDÓW,</a:t>
            </a:r>
            <a:br>
              <a:rPr lang="pl-PL" sz="1600" dirty="0"/>
            </a:br>
            <a:r>
              <a:rPr lang="pl-PL" sz="1600" dirty="0"/>
              <a:t> Zn, Se, etc.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- NADMIERNE GROMADZENIE SIĘ WOLNYCH RODNIKÓW- SZKODLIWYCH SUBSTANCJI PRZYSPIESZAJĄCYCH STARZENIE SIĘ ORGANIZMU, ROZWÓJ NOWOTWORÓW, POWODUJĄCYCH UTLENIANIE SIĘ CHOL- LDL DO CHOL- VLDL, KTÓRY ZATYKA TĘTNICE, CO SPRZYJA MIAŻDŻYCY</a:t>
            </a:r>
          </a:p>
          <a:p>
            <a:pPr>
              <a:buNone/>
            </a:pPr>
            <a:r>
              <a:rPr lang="pl-PL" dirty="0"/>
              <a:t>Rozwiązanie </a:t>
            </a:r>
          </a:p>
          <a:p>
            <a:pPr>
              <a:buFontTx/>
              <a:buChar char="-"/>
            </a:pPr>
            <a:r>
              <a:rPr lang="pl-PL" dirty="0"/>
              <a:t>SPOŻYWANIE 5 PORCJI RÓŻNYCH WARZYW I 3 PORCJI OWOCÓW. JEST TO ŹRÓDŁO BIOFLAWONOIDÓW (BRUKSELKA, BROKUŁY), LIKOPENU (PRZETWORY POMIDOROWE), KAROTENOIDÓW (MARCHEW, DYNIA, MORELA), WIT. C (PORZECZKA), RUTYNY (OWOCE CYTRUSOWE), WIT. E- AWOKADO, OLIWKI, OLEJ LNIANY, ORZECHY, PESTKI SŁONECZNIKA, DYNI 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None/>
            </a:pPr>
            <a:endParaRPr lang="pl-PL" dirty="0"/>
          </a:p>
        </p:txBody>
      </p:sp>
      <p:pic>
        <p:nvPicPr>
          <p:cNvPr id="2049" name="Picture 1" descr="C:\Users\aska\Desktop\pobrane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38850" y="0"/>
            <a:ext cx="3105150" cy="14763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Dieta bogata w antyoksydanty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Podstawą żywienia powinny być warzywa i owoce o różnych kolorach</a:t>
            </a:r>
          </a:p>
        </p:txBody>
      </p:sp>
      <p:pic>
        <p:nvPicPr>
          <p:cNvPr id="28674" name="Picture 2" descr="C:\Users\aska\Desktop\pobrane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79912" y="3140968"/>
            <a:ext cx="5085230" cy="338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1600" dirty="0"/>
              <a:t>ZA DUŻO CUKRU. POLACY SPOŻYWAJĄ MONO- I DISACHARYDY (SYROP GLUKOZOZOWO- FRUKTOZOWY, SACHAROZA) W ILOŚCIACH ZNACZNIE PRZEKRACZAJĄCYCH NORMĘ (10%). PIJEMY SŁODZONE NAPOJE, JEMY ZA DUŻO SŁODYCZY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pl-PL" dirty="0"/>
              <a:t>- PRÓCHNICA ZĘBÓW, NADWAGA, OTYŁOŚĆ, MIAŻDŻYCA</a:t>
            </a:r>
          </a:p>
          <a:p>
            <a:r>
              <a:rPr lang="pl-PL" dirty="0"/>
              <a:t>- SPADEK WYDOLNOŚCI ORGANIZMU (OSŁABIENIE SIŁY MIĘŚNIA SERCOWEGO I MIĘŚNI SZKIELETOWYCH)</a:t>
            </a:r>
          </a:p>
          <a:p>
            <a:r>
              <a:rPr lang="pl-PL" dirty="0"/>
              <a:t>- NIEDOBORY WITAMIN Z GRUPY B, GDYŻ ZUŻYWANE SĄ DO TRAWIENIA CUKRÓW PROSTYCH</a:t>
            </a:r>
          </a:p>
          <a:p>
            <a:r>
              <a:rPr lang="pl-PL" i="1" u="sng" dirty="0"/>
              <a:t>ROZWIĄZANIE:</a:t>
            </a:r>
            <a:endParaRPr lang="pl-PL" dirty="0"/>
          </a:p>
          <a:p>
            <a:r>
              <a:rPr lang="pl-PL" dirty="0"/>
              <a:t>- OGRANICZENIE SPOŻYCIA CUKRU DO DZIENNEGO LIMITU: 10%</a:t>
            </a:r>
          </a:p>
          <a:p>
            <a:r>
              <a:rPr lang="pl-PL" dirty="0"/>
              <a:t>- ZASTĄPIENIE CUKRU: SYROPEM KLONOWYM (10% MNIEJ CUKRU, A PONADTO WITAMINY I MINERAŁY), MIODEM (DZIAŁANIE BAKTERIOSTATYCZNE, ZAWARTOŚĆ Mg, P, K, WITAMIN Z GRUPY B)</a:t>
            </a:r>
          </a:p>
          <a:p>
            <a:r>
              <a:rPr lang="pl-PL" dirty="0"/>
              <a:t>- ZASPOKAJANIE APETYTU NA </a:t>
            </a:r>
          </a:p>
          <a:p>
            <a:pPr>
              <a:buNone/>
            </a:pPr>
            <a:r>
              <a:rPr lang="pl-PL" dirty="0"/>
              <a:t>SŁODYCZNE PRZEZ JEDZENIE</a:t>
            </a:r>
          </a:p>
          <a:p>
            <a:pPr>
              <a:buNone/>
            </a:pPr>
            <a:r>
              <a:rPr lang="pl-PL" dirty="0"/>
              <a:t> OWOCÓW SUSZONYCH</a:t>
            </a:r>
          </a:p>
          <a:p>
            <a:pPr>
              <a:buNone/>
            </a:pPr>
            <a:r>
              <a:rPr lang="pl-PL" dirty="0"/>
              <a:t> (WITAMINY, MINERAŁY I BŁONNIK), </a:t>
            </a:r>
          </a:p>
          <a:p>
            <a:endParaRPr lang="pl-PL" dirty="0"/>
          </a:p>
        </p:txBody>
      </p:sp>
      <p:pic>
        <p:nvPicPr>
          <p:cNvPr id="29698" name="Picture 2" descr="C:\Users\aska\Desktop\pobrane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869160"/>
            <a:ext cx="3190875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SPOŻYWANIE WYSOKOPRZETWORZONEJ ŻYWNOŚCI (SOSÓW, ZUP W PROSZKU, DAŃ MROŻONYCH, KONSERWOWANYCH, ŻYWNOŚCI Z BARÓW SZYBKIEJ OBSŁUGI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pl-PL" dirty="0"/>
              <a:t>- NADWAGA, OTYŁOŚĆ, A JEDNOCZEŚNIE NIEDOŻYWIENIE NA TLE WITAMINOWO- MINERALNYM</a:t>
            </a:r>
          </a:p>
          <a:p>
            <a:r>
              <a:rPr lang="pl-PL" dirty="0"/>
              <a:t>- SPRZYJANIE ROZWOJOWI NOTWORÓW, CUKRZYCY, MIAŻDŻYCY, NCHS, UDARU MÓZGU, NADMIERNE GROMADZENIE SIĘ WOLNYCH RODNIKÓW</a:t>
            </a:r>
          </a:p>
          <a:p>
            <a:r>
              <a:rPr lang="pl-PL" dirty="0"/>
              <a:t>- OSŁABIENIE WYDOLNOŚCI PSYCHO- FIZYCZNEJ ORGANIZMU, ODPORNOŚCI NA WIRUSY</a:t>
            </a:r>
          </a:p>
          <a:p>
            <a:pPr>
              <a:buNone/>
            </a:pPr>
            <a:r>
              <a:rPr lang="pl-PL" dirty="0"/>
              <a:t>Rozwiązanie </a:t>
            </a:r>
          </a:p>
          <a:p>
            <a:r>
              <a:rPr lang="pl-PL" dirty="0"/>
              <a:t>- PRZYGOTOWYWANIE POSIŁKÓW OD „PODSTAW” ZE ŚWIEŻYCH SUROWCÓW, NAJLEPIEJ SEZONOWYCH</a:t>
            </a:r>
          </a:p>
          <a:p>
            <a:r>
              <a:rPr lang="pl-PL" dirty="0"/>
              <a:t>- WŁAŚCIWA OBRÓBKA WSTĘPNA I CIEPLNA SUROWCÓW (MAKARON, ALE TEŻ WARZYWA GOTOWANE AL DENTE SĄ BOGATSZE W BŁONNIK, WITAMINY I </a:t>
            </a:r>
          </a:p>
          <a:p>
            <a:r>
              <a:rPr lang="pl-PL" dirty="0"/>
              <a:t>SKŁADNIKI MINERALNE)</a:t>
            </a:r>
          </a:p>
          <a:p>
            <a:r>
              <a:rPr lang="pl-PL" dirty="0"/>
              <a:t>- SPORADYCZNE KORZYSTANIE</a:t>
            </a:r>
          </a:p>
          <a:p>
            <a:pPr>
              <a:buNone/>
            </a:pPr>
            <a:r>
              <a:rPr lang="pl-PL" dirty="0"/>
              <a:t> Z OFERTY BARÓW SZYBKIEJ </a:t>
            </a:r>
          </a:p>
          <a:p>
            <a:pPr>
              <a:buNone/>
            </a:pPr>
            <a:r>
              <a:rPr lang="pl-PL" dirty="0"/>
              <a:t>OBSŁUGI</a:t>
            </a:r>
          </a:p>
          <a:p>
            <a:pPr>
              <a:buNone/>
            </a:pPr>
            <a:endParaRPr lang="pl-PL" dirty="0"/>
          </a:p>
          <a:p>
            <a:endParaRPr lang="pl-PL" dirty="0"/>
          </a:p>
        </p:txBody>
      </p:sp>
      <p:pic>
        <p:nvPicPr>
          <p:cNvPr id="30723" name="Picture 3" descr="C:\Users\aska\Desktop\pobrane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941168"/>
            <a:ext cx="3228975" cy="1419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Dieta śródziemnomorska a kuchnia śródziemnomorska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Nie należy mylić kuchni </a:t>
            </a:r>
            <a:r>
              <a:rPr lang="pl-PL" dirty="0">
                <a:hlinkClick r:id="rId2" tooltip="dieta śródziemnomorska"/>
              </a:rPr>
              <a:t>śródziemnomorskiej z dietą śródziemnomorską</a:t>
            </a:r>
            <a:r>
              <a:rPr lang="pl-PL" dirty="0"/>
              <a:t> , spopularyzowaną dzięki widocznym korzyściom diety bogatej w oliwę z oliwek, pszenicę i inne zboża, owoce, warzywa i pewną ilość owoców morza, ale ubogiej w mięso i produkty mleczne. Kuchnia śródziemnomorska obejmuje sposoby, w jakie te i inne składniki, w tym mięso, są przetwarzane w kuchni, niezależnie od tego, czy są one korzystne dla zdrowia, czy nie.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000" dirty="0"/>
              <a:t>Zasady diety śródziemnomorskiej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Tradycyjna dieta śródziemnomorska charakteryzuje się spożywaniem: </a:t>
            </a:r>
          </a:p>
          <a:p>
            <a:r>
              <a:rPr lang="pl-PL" dirty="0"/>
              <a:t>warzyw, w tym zielonych warzyw liściastych,</a:t>
            </a:r>
          </a:p>
          <a:p>
            <a:r>
              <a:rPr lang="pl-PL" dirty="0"/>
              <a:t>owoców,</a:t>
            </a:r>
          </a:p>
          <a:p>
            <a:r>
              <a:rPr lang="pl-PL" dirty="0"/>
              <a:t>pełnoziarnistych produktów zbożowych,</a:t>
            </a:r>
          </a:p>
          <a:p>
            <a:r>
              <a:rPr lang="pl-PL" dirty="0"/>
              <a:t>nasion roślin </a:t>
            </a:r>
            <a:r>
              <a:rPr lang="pl-PL" dirty="0">
                <a:hlinkClick r:id="rId2"/>
              </a:rPr>
              <a:t>strączkowych</a:t>
            </a:r>
            <a:r>
              <a:rPr lang="pl-PL" dirty="0"/>
              <a:t>,</a:t>
            </a:r>
          </a:p>
          <a:p>
            <a:r>
              <a:rPr lang="pl-PL" dirty="0"/>
              <a:t>oliwy z oliwek jako głównego źródła tłuszczu.- min.30-50 ml/dz.</a:t>
            </a:r>
          </a:p>
          <a:p>
            <a:r>
              <a:rPr lang="pl-PL" dirty="0"/>
              <a:t>ryb i owoców morza (co najmniej dwa razy w tygodniu),</a:t>
            </a:r>
          </a:p>
          <a:p>
            <a:r>
              <a:rPr lang="pl-PL" dirty="0"/>
              <a:t>jajek,</a:t>
            </a:r>
          </a:p>
          <a:p>
            <a:r>
              <a:rPr lang="pl-PL" dirty="0"/>
              <a:t>mleka, mlecznych napojów fermentowanych (</a:t>
            </a:r>
            <a:r>
              <a:rPr lang="pl-PL" dirty="0" err="1"/>
              <a:t>probiotyki</a:t>
            </a:r>
            <a:r>
              <a:rPr lang="pl-PL" dirty="0"/>
              <a:t>), sery typu: </a:t>
            </a:r>
            <a:r>
              <a:rPr lang="pl-PL" dirty="0" err="1"/>
              <a:t>ricotta</a:t>
            </a:r>
            <a:r>
              <a:rPr lang="pl-PL" dirty="0"/>
              <a:t>, feta, kozie, owcze, twarde- grana padano, parmezan w niewielkich ilościach</a:t>
            </a:r>
          </a:p>
          <a:p>
            <a:r>
              <a:rPr lang="pl-PL" dirty="0"/>
              <a:t>drobiu,</a:t>
            </a:r>
          </a:p>
          <a:p>
            <a:r>
              <a:rPr lang="pl-PL" dirty="0"/>
              <a:t>Nasion, pestek, orzechów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Czego unikać?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Czerwone mięso pojawia się sporadycznie (w daniach stosowane w małych ilościach, tylko dla "podbicia" smaku), w zależności od źródła: mniej niż 2 porcje w tygodniu lub 4 porcje w ciągu miesiąca. </a:t>
            </a:r>
          </a:p>
          <a:p>
            <a:r>
              <a:rPr lang="pl-PL" dirty="0"/>
              <a:t>Podobnie słodycze są uwzględnione w ograniczonych ilościach (np. &lt; 2 porcji/</a:t>
            </a:r>
            <a:r>
              <a:rPr lang="pl-PL" dirty="0" err="1"/>
              <a:t>tydz</a:t>
            </a:r>
            <a:r>
              <a:rPr lang="pl-PL" dirty="0"/>
              <a:t>.). </a:t>
            </a:r>
          </a:p>
          <a:p>
            <a:r>
              <a:rPr lang="pl-PL" dirty="0"/>
              <a:t>Sól powyżej 6 g/ dz.</a:t>
            </a:r>
          </a:p>
          <a:p>
            <a:r>
              <a:rPr lang="pl-PL" dirty="0"/>
              <a:t>Biała mąka, produkty przetworzone</a:t>
            </a:r>
            <a:br>
              <a:rPr lang="pl-PL" dirty="0"/>
            </a:br>
            <a:endParaRPr lang="pl-PL" dirty="0"/>
          </a:p>
          <a:p>
            <a:endParaRPr lang="pl-PL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/>
              <a:t>Produkty diety śródziemnomorskiej- </a:t>
            </a:r>
            <a:br>
              <a:rPr lang="pl-PL" sz="2400" dirty="0"/>
            </a:br>
            <a:r>
              <a:rPr lang="pl-PL" sz="2400" dirty="0"/>
              <a:t>działanie na organizm- pomidory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Pomidory- zawierają likopen, który  będąc</a:t>
            </a:r>
          </a:p>
          <a:p>
            <a:pPr>
              <a:buNone/>
            </a:pPr>
            <a:r>
              <a:rPr lang="pl-PL" dirty="0"/>
              <a:t> antyoksydantem odgrywa dużą rolę zarówno w </a:t>
            </a:r>
            <a:r>
              <a:rPr lang="pl-PL" b="1" dirty="0"/>
              <a:t>spowalnianiu procesów starzenia</a:t>
            </a:r>
            <a:r>
              <a:rPr lang="pl-PL" dirty="0"/>
              <a:t>, jak i w profilaktyce przeciwnowotworowej. Istotnie, bardzo ważną właściwością tego związku chemicznego jest </a:t>
            </a:r>
            <a:r>
              <a:rPr lang="pl-PL" b="1" dirty="0"/>
              <a:t>ograniczanie w organizmie ilości szkodliwych wolnych rodników. </a:t>
            </a:r>
            <a:r>
              <a:rPr lang="pl-PL" dirty="0"/>
              <a:t>związek ten pozytywnie wpływa na funkcjonowanie układu sercowo-naczyniowego – spowalnia odkładanie płytki miażdżycowej, </a:t>
            </a:r>
            <a:r>
              <a:rPr lang="pl-PL" b="1" dirty="0"/>
              <a:t>obniża ciśnienie krwi,</a:t>
            </a:r>
            <a:r>
              <a:rPr lang="pl-PL" dirty="0"/>
              <a:t> hamuje syntezę złego cholesterolu, powoduje rozszerzenie naczyń krwionośnych zmniejszając ryzyko zawału czy udaru,</a:t>
            </a:r>
          </a:p>
          <a:p>
            <a:r>
              <a:rPr lang="pl-PL" dirty="0"/>
              <a:t> Trzeba również dodać, że największe stężenie tego składnika zaobserwowano w </a:t>
            </a:r>
            <a:r>
              <a:rPr lang="pl-PL" b="1" dirty="0"/>
              <a:t>przetworach pomidorowych</a:t>
            </a:r>
            <a:r>
              <a:rPr lang="pl-PL" dirty="0"/>
              <a:t> takich jak przeciery czy soki</a:t>
            </a:r>
          </a:p>
        </p:txBody>
      </p:sp>
      <p:pic>
        <p:nvPicPr>
          <p:cNvPr id="1026" name="Picture 2" descr="C:\Users\aska\Desktop\tomatoes-3574427_1920-193x3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52320" y="260648"/>
            <a:ext cx="1113012" cy="172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Choroby układu krążenia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b="1" dirty="0"/>
              <a:t>Do najczęściej występujących chorób układu krążenia zalicza się m.in.:</a:t>
            </a:r>
            <a:endParaRPr lang="pl-PL" dirty="0"/>
          </a:p>
          <a:p>
            <a:r>
              <a:rPr lang="pl-PL" dirty="0"/>
              <a:t>Nadciśnienie tętnicze,</a:t>
            </a:r>
          </a:p>
          <a:p>
            <a:r>
              <a:rPr lang="pl-PL" dirty="0"/>
              <a:t>Przewlekłą </a:t>
            </a:r>
            <a:r>
              <a:rPr lang="pl-PL" b="1" dirty="0"/>
              <a:t>chorobę</a:t>
            </a:r>
            <a:r>
              <a:rPr lang="pl-PL" dirty="0"/>
              <a:t> wieńcową (</a:t>
            </a:r>
            <a:r>
              <a:rPr lang="pl-PL" b="1" dirty="0"/>
              <a:t>choroba</a:t>
            </a:r>
            <a:r>
              <a:rPr lang="pl-PL" dirty="0"/>
              <a:t> niedokrwienna serca),</a:t>
            </a:r>
          </a:p>
          <a:p>
            <a:r>
              <a:rPr lang="pl-PL" dirty="0"/>
              <a:t>Miażdżycę naczyń krwionośnych,</a:t>
            </a:r>
          </a:p>
          <a:p>
            <a:r>
              <a:rPr lang="pl-PL" dirty="0"/>
              <a:t>Różnego rodzaju zaburzenia rytmu serca (jak np. migotanie przedsionków...</a:t>
            </a:r>
          </a:p>
          <a:p>
            <a:r>
              <a:rPr lang="pl-PL" dirty="0"/>
              <a:t>Zawał mięśnia sercowego,</a:t>
            </a:r>
          </a:p>
          <a:p>
            <a:r>
              <a:rPr lang="pl-PL" dirty="0"/>
              <a:t>Udar mózgu,</a:t>
            </a:r>
          </a:p>
          <a:p>
            <a:r>
              <a:rPr lang="pl-PL" dirty="0"/>
              <a:t>Niewydolność mięśnia sercowego,</a:t>
            </a:r>
          </a:p>
          <a:p>
            <a:r>
              <a:rPr lang="pl-PL" dirty="0"/>
              <a:t>Zakrzepica żylna.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2400" dirty="0"/>
              <a:t>Produkty diety</a:t>
            </a:r>
            <a:br>
              <a:rPr lang="pl-PL" sz="2400" dirty="0"/>
            </a:br>
            <a:r>
              <a:rPr lang="pl-PL" sz="2400" dirty="0"/>
              <a:t> śródziemnomorskiej- </a:t>
            </a:r>
            <a:br>
              <a:rPr lang="pl-PL" sz="2400" dirty="0"/>
            </a:br>
            <a:r>
              <a:rPr lang="pl-PL" sz="2400" dirty="0"/>
              <a:t>działanie na organizm- owies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Owies- Naukowcy sugerują, że wprowadzenie do diety produktów owsianych dostarczając 3 g </a:t>
            </a:r>
            <a:r>
              <a:rPr lang="pl-PL" dirty="0" err="1"/>
              <a:t>β-glukanów</a:t>
            </a:r>
            <a:r>
              <a:rPr lang="pl-PL" dirty="0"/>
              <a:t> spowoduje zmniejszenie poziomu cholesterolu całkowitego o 2%, a stężenia LDL o 5%. Jest to niewątpliwie korzystny wpływ na organizm, który skutkować może zmniejszeniem ryzyka wystąpienia niedokrwiennej choroby serca o nawet 10%.</a:t>
            </a:r>
          </a:p>
        </p:txBody>
      </p:sp>
      <p:pic>
        <p:nvPicPr>
          <p:cNvPr id="2050" name="Picture 2" descr="C:\Users\aska\Desktop\pobr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2160" y="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400" dirty="0"/>
              <a:t>Produkty diety</a:t>
            </a:r>
            <a:br>
              <a:rPr lang="pl-PL" sz="1400" dirty="0"/>
            </a:br>
            <a:r>
              <a:rPr lang="pl-PL" sz="1400" dirty="0"/>
              <a:t> śródziemnomorskiej- </a:t>
            </a:r>
            <a:br>
              <a:rPr lang="pl-PL" sz="1400" dirty="0"/>
            </a:br>
            <a:r>
              <a:rPr lang="pl-PL" sz="1400" dirty="0"/>
              <a:t>działanie na organizm- oliwa z oliwek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Oliwa z oliwek jest jednym </a:t>
            </a:r>
          </a:p>
          <a:p>
            <a:pPr>
              <a:buNone/>
            </a:pPr>
            <a:r>
              <a:rPr lang="pl-PL" dirty="0"/>
              <a:t>z podstawowych składników diety </a:t>
            </a:r>
            <a:r>
              <a:rPr lang="pl-PL" b="1" dirty="0"/>
              <a:t>śródziemnomorskiej</a:t>
            </a:r>
            <a:r>
              <a:rPr lang="pl-PL" dirty="0"/>
              <a:t>. </a:t>
            </a:r>
          </a:p>
          <a:p>
            <a:r>
              <a:rPr lang="pl-PL" b="1" dirty="0"/>
              <a:t>Oliwa z oliwek obniża ryzyko chorób serca między innymi poprzez wpływ na czynność genów, które pośredniczą w rozwoju miażdżycy naczyń - wynika z pracy zamieszczonej w piśmie FASEB </a:t>
            </a:r>
            <a:r>
              <a:rPr lang="pl-PL" b="1" dirty="0" err="1"/>
              <a:t>Journal</a:t>
            </a:r>
            <a:r>
              <a:rPr lang="pl-PL" b="1" dirty="0"/>
              <a:t>.</a:t>
            </a:r>
          </a:p>
          <a:p>
            <a:r>
              <a:rPr lang="pl-PL" b="1" dirty="0"/>
              <a:t>Zaleca się spożywanie codzienne oliwy w ilości 30-50 ml</a:t>
            </a:r>
            <a:endParaRPr lang="pl-PL" dirty="0"/>
          </a:p>
        </p:txBody>
      </p:sp>
      <p:pic>
        <p:nvPicPr>
          <p:cNvPr id="3074" name="Picture 2" descr="C:\Users\aska\Desktop\pobran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6064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Produkty diety</a:t>
            </a:r>
            <a:br>
              <a:rPr lang="pl-PL" sz="1600" dirty="0"/>
            </a:br>
            <a:r>
              <a:rPr lang="pl-PL" sz="1600" dirty="0"/>
              <a:t> śródziemnomorskiej- </a:t>
            </a:r>
            <a:br>
              <a:rPr lang="pl-PL" sz="1600" dirty="0"/>
            </a:br>
            <a:r>
              <a:rPr lang="pl-PL" sz="1600" dirty="0"/>
              <a:t>działanie na organizm-   cieciorka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pl-PL" b="1" dirty="0"/>
              <a:t>Cieciorka – zdrowie serca</a:t>
            </a:r>
          </a:p>
          <a:p>
            <a:pPr fontAlgn="base"/>
            <a:r>
              <a:rPr lang="pl-PL" dirty="0"/>
              <a:t>Cieciorka zawiera potas, błonnik  i  witaminę B6 - z których wszystkie wspierają zdrowie serca. Błonnik pomaga obniżyć poziom całkowitego cholesterol we krwi, zmniejszając ryzyko chorób serca. </a:t>
            </a:r>
            <a:r>
              <a:rPr lang="pl-PL" b="1" dirty="0"/>
              <a:t>Badania wykazały, że rozpuszczalny błonnik zawarty w cieciorce może pomóc w zapobieganiu chorobom sercowo-naczyniowym</a:t>
            </a:r>
            <a:r>
              <a:rPr lang="pl-PL" dirty="0"/>
              <a:t>, a także </a:t>
            </a:r>
            <a:r>
              <a:rPr lang="pl-PL" dirty="0">
                <a:hlinkClick r:id="rId2"/>
              </a:rPr>
              <a:t>potas</a:t>
            </a:r>
            <a:r>
              <a:rPr lang="pl-PL" dirty="0"/>
              <a:t>, który zgodnie z badaniem może zmniejszyć ryzyko zawału serca. </a:t>
            </a:r>
            <a:r>
              <a:rPr lang="pl-PL" dirty="0" err="1"/>
              <a:t>Folian</a:t>
            </a:r>
            <a:r>
              <a:rPr lang="pl-PL" dirty="0"/>
              <a:t> zawarty w cieciorce również przyczynia się do zdrowia serca. Przeciwdziała wzrostowi </a:t>
            </a:r>
            <a:r>
              <a:rPr lang="pl-PL" dirty="0" err="1"/>
              <a:t>homocysteiny</a:t>
            </a:r>
            <a:r>
              <a:rPr lang="pl-PL" dirty="0"/>
              <a:t>, która sprzyja tworzeniu się skrzepów krwi.</a:t>
            </a:r>
          </a:p>
          <a:p>
            <a:endParaRPr lang="pl-PL" dirty="0"/>
          </a:p>
        </p:txBody>
      </p:sp>
      <p:pic>
        <p:nvPicPr>
          <p:cNvPr id="4098" name="Picture 2" descr="C:\Users\aska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128" y="332656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600" dirty="0"/>
              <a:t>Produkty diety</a:t>
            </a:r>
            <a:br>
              <a:rPr lang="pl-PL" sz="1600" dirty="0"/>
            </a:br>
            <a:r>
              <a:rPr lang="pl-PL" sz="1600" dirty="0"/>
              <a:t> śródziemnomorskiej- </a:t>
            </a:r>
            <a:br>
              <a:rPr lang="pl-PL" sz="1600" dirty="0"/>
            </a:br>
            <a:r>
              <a:rPr lang="pl-PL" sz="1600" dirty="0"/>
              <a:t>działanie na organizm-   orzechy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Wiele najnowszych badań </a:t>
            </a:r>
          </a:p>
          <a:p>
            <a:pPr>
              <a:buNone/>
            </a:pPr>
            <a:r>
              <a:rPr lang="pl-PL" dirty="0"/>
              <a:t>klinicznych potwierdza pozytywne oddziaływanie </a:t>
            </a:r>
            <a:r>
              <a:rPr lang="pl-PL" b="1" dirty="0"/>
              <a:t>orzechów</a:t>
            </a:r>
            <a:r>
              <a:rPr lang="pl-PL" dirty="0"/>
              <a:t> na funkcjonowanie serca i układu krwionośnego. Na przykład dodatek zaledwie 30 gramów orzechów do zbilansowanego jadłospisu w ramach diety śródziemnomorskiej zmniejsza ryzyko wystąpienia chorób serca aż o 30%.</a:t>
            </a:r>
          </a:p>
        </p:txBody>
      </p:sp>
      <p:pic>
        <p:nvPicPr>
          <p:cNvPr id="7170" name="Picture 2" descr="C:\Users\aska\Desktop\pobrane (4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88640"/>
            <a:ext cx="2628900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400" dirty="0"/>
              <a:t>Produkty diety</a:t>
            </a:r>
            <a:br>
              <a:rPr lang="pl-PL" sz="1400" dirty="0"/>
            </a:br>
            <a:r>
              <a:rPr lang="pl-PL" sz="1400" dirty="0"/>
              <a:t> śródziemnomorskiej- </a:t>
            </a:r>
            <a:br>
              <a:rPr lang="pl-PL" sz="1400" dirty="0"/>
            </a:br>
            <a:r>
              <a:rPr lang="pl-PL" sz="1400" dirty="0"/>
              <a:t>działanie na organizm- zielone liściaste warzywa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b="1" dirty="0"/>
              <a:t>Szpinak</a:t>
            </a:r>
            <a:r>
              <a:rPr lang="pl-PL" dirty="0"/>
              <a:t> jest źródłem naturalnie występujących azotanów, związków, które otwierają naczynia krwionośne, poprawiając przepływ krwi i zmniejszając obciążenie serca</a:t>
            </a:r>
          </a:p>
          <a:p>
            <a:r>
              <a:rPr lang="pl-PL" dirty="0"/>
              <a:t>Zawiera potas, który obniża ciśnienie tętnicze krwi</a:t>
            </a:r>
          </a:p>
        </p:txBody>
      </p:sp>
      <p:pic>
        <p:nvPicPr>
          <p:cNvPr id="5122" name="Picture 2" descr="C:\Users\aska\Desktop\pobrane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797152"/>
            <a:ext cx="2724150" cy="167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1400" dirty="0"/>
              <a:t>Produkty diety</a:t>
            </a:r>
            <a:br>
              <a:rPr lang="pl-PL" sz="1400" dirty="0"/>
            </a:br>
            <a:r>
              <a:rPr lang="pl-PL" sz="1400" dirty="0"/>
              <a:t> śródziemnomorskiej- </a:t>
            </a:r>
            <a:br>
              <a:rPr lang="pl-PL" sz="1400" dirty="0"/>
            </a:br>
            <a:r>
              <a:rPr lang="pl-PL" sz="1400" dirty="0"/>
              <a:t>działanie na organizm- cytrusy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Dietetycy uważają, że zawarty w pomarańczach oraz </a:t>
            </a:r>
            <a:r>
              <a:rPr lang="pl-PL" b="1" dirty="0"/>
              <a:t>owocach cytrusowych </a:t>
            </a:r>
            <a:r>
              <a:rPr lang="pl-PL" dirty="0"/>
              <a:t>przeciwutleniacz zwany hesperydyną, znacząco obniża ryzyko wystąpienia poważnych chorób serca. Oprócz tego wpływa też pozytywnie na stan naszej krwi oraz zmniejsza przewlekłe stany zapalne.</a:t>
            </a:r>
          </a:p>
        </p:txBody>
      </p:sp>
      <p:pic>
        <p:nvPicPr>
          <p:cNvPr id="6146" name="Picture 2" descr="C:\Users\aska\Desktop\pobrane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0"/>
            <a:ext cx="2571750" cy="17811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Choroby układu krążenia – objawy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Ból w klatce piersiowej,</a:t>
            </a:r>
          </a:p>
          <a:p>
            <a:r>
              <a:rPr lang="pl-PL" dirty="0"/>
              <a:t>Uczucie duszności,</a:t>
            </a:r>
          </a:p>
          <a:p>
            <a:r>
              <a:rPr lang="pl-PL" dirty="0"/>
              <a:t>Pogorszona tolerancja wysiłku,</a:t>
            </a:r>
          </a:p>
          <a:p>
            <a:r>
              <a:rPr lang="pl-PL" dirty="0"/>
              <a:t>Uczucie kołatania serca.</a:t>
            </a:r>
          </a:p>
          <a:p>
            <a:endParaRPr lang="pl-PL" dirty="0"/>
          </a:p>
        </p:txBody>
      </p:sp>
      <p:pic>
        <p:nvPicPr>
          <p:cNvPr id="1026" name="Picture 2" descr="C:\Users\aska\Desktop\pobra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436510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Przyczyny chorób układu krążenia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 Najczęstsze, modyfikowalne czynniki ryzyka dla chorób kardiologicznych to m.in.:</a:t>
            </a:r>
          </a:p>
          <a:p>
            <a:r>
              <a:rPr lang="pl-PL" dirty="0"/>
              <a:t>Otyłość i nadwaga,</a:t>
            </a:r>
          </a:p>
          <a:p>
            <a:r>
              <a:rPr lang="pl-PL" dirty="0"/>
              <a:t>Siedzący tryb życia,</a:t>
            </a:r>
          </a:p>
          <a:p>
            <a:r>
              <a:rPr lang="pl-PL" dirty="0"/>
              <a:t>Stres </a:t>
            </a:r>
          </a:p>
          <a:p>
            <a:r>
              <a:rPr lang="pl-PL" dirty="0"/>
              <a:t>Nieprawidłowa dieta, bogata w cukry i tłuszcze nasycone, zwłaszcza trans, przetworzoną żywność</a:t>
            </a:r>
          </a:p>
          <a:p>
            <a:r>
              <a:rPr lang="pl-PL" dirty="0"/>
              <a:t>Nadmiar soli</a:t>
            </a:r>
          </a:p>
          <a:p>
            <a:r>
              <a:rPr lang="pl-PL" dirty="0"/>
              <a:t>Palenie tytoniu.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Żywienie jako profilaktyka chorób układu krążenia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Żywność wysokobłonnikowa, np. owies, kasze, mąka razowa, warzywa strączkowe</a:t>
            </a:r>
          </a:p>
          <a:p>
            <a:r>
              <a:rPr lang="pl-PL" dirty="0" err="1"/>
              <a:t>Pro−</a:t>
            </a:r>
            <a:r>
              <a:rPr lang="pl-PL" dirty="0"/>
              <a:t> i </a:t>
            </a:r>
            <a:r>
              <a:rPr lang="pl-PL" dirty="0" err="1"/>
              <a:t>prebiotyki</a:t>
            </a:r>
            <a:r>
              <a:rPr lang="pl-PL" dirty="0"/>
              <a:t> - </a:t>
            </a:r>
            <a:r>
              <a:rPr lang="pl-PL" dirty="0" err="1"/>
              <a:t>biojogurty</a:t>
            </a:r>
            <a:endParaRPr lang="pl-PL" dirty="0"/>
          </a:p>
          <a:p>
            <a:r>
              <a:rPr lang="pl-PL" dirty="0"/>
              <a:t>Żywność bogata w kwasy tłuszczowe n−3- ryby, orzechy, olej lniany</a:t>
            </a:r>
          </a:p>
          <a:p>
            <a:r>
              <a:rPr lang="pl-PL" dirty="0"/>
              <a:t>Żywność bogata w witaminy antyoksydacyjne: </a:t>
            </a:r>
            <a:r>
              <a:rPr lang="pl-PL" dirty="0" err="1"/>
              <a:t>wit</a:t>
            </a:r>
            <a:r>
              <a:rPr lang="pl-PL" dirty="0"/>
              <a:t>. A, E, C, minerały: selen, cynk, barwniki: antocyjany, karotenoidy, chlorofil, </a:t>
            </a:r>
            <a:r>
              <a:rPr lang="pl-PL" dirty="0" err="1"/>
              <a:t>bioflawonoidy</a:t>
            </a:r>
            <a:r>
              <a:rPr lang="pl-PL" dirty="0"/>
              <a:t>, </a:t>
            </a:r>
            <a:r>
              <a:rPr lang="pl-PL" dirty="0" err="1"/>
              <a:t>fitozwiązki</a:t>
            </a:r>
            <a:r>
              <a:rPr lang="pl-PL" dirty="0"/>
              <a:t>- warzywa, owoce</a:t>
            </a:r>
          </a:p>
          <a:p>
            <a:endParaRPr lang="pl-PL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Błonnik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Błonnik wiąże cholesterol i go wydala</a:t>
            </a:r>
          </a:p>
          <a:p>
            <a:r>
              <a:rPr lang="pl-PL" dirty="0"/>
              <a:t>W profilaktyce miażdżycy poleca się głównie otręby, zwłaszcza owsiane i jęczmienne, które mogą być stosowane jako dodatek do potraw</a:t>
            </a:r>
          </a:p>
          <a:p>
            <a:r>
              <a:rPr lang="pl-PL" dirty="0"/>
              <a:t>Błonnik zawarty w warzywach, owocach (np. warzywa kapustne,</a:t>
            </a:r>
          </a:p>
          <a:p>
            <a:pPr>
              <a:buNone/>
            </a:pPr>
            <a:r>
              <a:rPr lang="pl-PL" dirty="0"/>
              <a:t> strączkowe, cytrusy, </a:t>
            </a:r>
          </a:p>
          <a:p>
            <a:pPr>
              <a:buNone/>
            </a:pPr>
            <a:r>
              <a:rPr lang="pl-PL" dirty="0"/>
              <a:t>jabłka, śliwki) </a:t>
            </a:r>
          </a:p>
        </p:txBody>
      </p:sp>
      <p:pic>
        <p:nvPicPr>
          <p:cNvPr id="2050" name="Picture 2" descr="C:\Users\aska\Desktop\pobrane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4725144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/>
              <a:t>Probiotyki</a:t>
            </a:r>
            <a:r>
              <a:rPr lang="pl-PL" dirty="0"/>
              <a:t>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 err="1"/>
              <a:t>Lactobacillus</a:t>
            </a:r>
            <a:r>
              <a:rPr lang="pl-PL" dirty="0"/>
              <a:t> </a:t>
            </a:r>
            <a:r>
              <a:rPr lang="pl-PL" dirty="0" err="1"/>
              <a:t>acidophilus</a:t>
            </a:r>
            <a:r>
              <a:rPr lang="pl-PL" dirty="0"/>
              <a:t>, </a:t>
            </a:r>
            <a:r>
              <a:rPr lang="pl-PL" dirty="0" err="1"/>
              <a:t>Lactobacillus</a:t>
            </a:r>
            <a:r>
              <a:rPr lang="pl-PL" dirty="0"/>
              <a:t> </a:t>
            </a:r>
            <a:r>
              <a:rPr lang="pl-PL" dirty="0" err="1"/>
              <a:t>casei</a:t>
            </a:r>
            <a:r>
              <a:rPr lang="pl-PL" dirty="0"/>
              <a:t>, </a:t>
            </a:r>
            <a:r>
              <a:rPr lang="pl-PL" dirty="0" err="1"/>
              <a:t>Lactobacillus</a:t>
            </a:r>
            <a:r>
              <a:rPr lang="pl-PL" dirty="0"/>
              <a:t> </a:t>
            </a:r>
            <a:r>
              <a:rPr lang="pl-PL" dirty="0" err="1"/>
              <a:t>plantarum</a:t>
            </a:r>
            <a:r>
              <a:rPr lang="pl-PL" dirty="0"/>
              <a:t> i </a:t>
            </a:r>
            <a:r>
              <a:rPr lang="pl-PL" dirty="0" err="1"/>
              <a:t>La−</a:t>
            </a:r>
            <a:r>
              <a:rPr lang="pl-PL" dirty="0"/>
              <a:t> </a:t>
            </a:r>
            <a:r>
              <a:rPr lang="pl-PL" dirty="0" err="1"/>
              <a:t>ctobacillus</a:t>
            </a:r>
            <a:r>
              <a:rPr lang="pl-PL" dirty="0"/>
              <a:t> </a:t>
            </a:r>
            <a:r>
              <a:rPr lang="pl-PL" dirty="0" err="1"/>
              <a:t>rhamnosus</a:t>
            </a:r>
            <a:r>
              <a:rPr lang="pl-PL" dirty="0"/>
              <a:t> oraz </a:t>
            </a:r>
            <a:r>
              <a:rPr lang="pl-PL" dirty="0" err="1"/>
              <a:t>Bifidobacterium</a:t>
            </a:r>
            <a:r>
              <a:rPr lang="pl-PL" dirty="0"/>
              <a:t> </a:t>
            </a:r>
            <a:r>
              <a:rPr lang="pl-PL" dirty="0" err="1"/>
              <a:t>bifidum</a:t>
            </a:r>
            <a:endParaRPr lang="pl-PL" dirty="0"/>
          </a:p>
          <a:p>
            <a:r>
              <a:rPr lang="pl-PL" dirty="0"/>
              <a:t>Mają one zdolność asymilowania cholesterolu i rozkładania kwasów żółciowych w jelicie cienkim, przez co uniemożliwiają ich ponowne wchłanianie. Wskutek tego część cholesterolu jest zużywana do syntezy nowych kwasów żółciowych, co obniża jego stężenie we krwi i zarazem ryzyko rozwoju miażdżycy </a:t>
            </a:r>
          </a:p>
        </p:txBody>
      </p:sp>
      <p:pic>
        <p:nvPicPr>
          <p:cNvPr id="3074" name="Picture 2" descr="C:\Users\aska\Desktop\pobrane (2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72200" y="0"/>
            <a:ext cx="2466975" cy="184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Omega- 3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Do grupy kwasów n−3 zalicza się kwas </a:t>
            </a:r>
          </a:p>
          <a:p>
            <a:pPr>
              <a:buNone/>
            </a:pPr>
            <a:r>
              <a:rPr lang="el-GR" dirty="0"/>
              <a:t>α−</a:t>
            </a:r>
            <a:r>
              <a:rPr lang="pl-PL" dirty="0"/>
              <a:t>linolenowy (C18:3) oraz powstające z</a:t>
            </a:r>
          </a:p>
          <a:p>
            <a:pPr>
              <a:buNone/>
            </a:pPr>
            <a:r>
              <a:rPr lang="pl-PL" dirty="0"/>
              <a:t> niego kwasy </a:t>
            </a:r>
            <a:r>
              <a:rPr lang="pl-PL" dirty="0" err="1"/>
              <a:t>eikozapentaenowy</a:t>
            </a:r>
            <a:r>
              <a:rPr lang="pl-PL" dirty="0"/>
              <a:t> – EPA (C20:5) i </a:t>
            </a:r>
            <a:r>
              <a:rPr lang="pl-PL" dirty="0" err="1"/>
              <a:t>dokozaheksaenowy</a:t>
            </a:r>
            <a:r>
              <a:rPr lang="pl-PL" dirty="0"/>
              <a:t> – DHA (C22:6). </a:t>
            </a:r>
          </a:p>
          <a:p>
            <a:r>
              <a:rPr lang="pl-PL" dirty="0"/>
              <a:t>Kwas </a:t>
            </a:r>
            <a:r>
              <a:rPr lang="el-GR" dirty="0"/>
              <a:t>α−</a:t>
            </a:r>
            <a:r>
              <a:rPr lang="pl-PL" dirty="0"/>
              <a:t>linolenowy występuje w olejach: lnianym, sojowym, rzepakowym, a kwasy EPA i DHA są obecne w tłuszczach ryb morskich</a:t>
            </a:r>
          </a:p>
          <a:p>
            <a:r>
              <a:rPr lang="pl-PL" dirty="0"/>
              <a:t>Zastosowanie tych kwasów w profilaktyce i leczeniu chorób układu krążenia wynika z ich zdolności do obniżania we krwi stężenia </a:t>
            </a:r>
            <a:r>
              <a:rPr lang="pl-PL" dirty="0" err="1"/>
              <a:t>trójglicerydów</a:t>
            </a:r>
            <a:r>
              <a:rPr lang="pl-PL" dirty="0"/>
              <a:t> i cholesterolu, zwłaszcza we frakcji VLDL oraz z ich działania antyagregacyjnego, hipotensyjnego, przeciwzapalnego i zapobiegającego zaburzeniom rytmu serca</a:t>
            </a:r>
          </a:p>
        </p:txBody>
      </p:sp>
      <p:pic>
        <p:nvPicPr>
          <p:cNvPr id="4098" name="Picture 2" descr="C:\Users\aska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260648"/>
            <a:ext cx="2143125" cy="21431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/>
              <a:t>przeciwutleniacze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witaminy: A, szczególnie jej prowitamina – </a:t>
            </a:r>
            <a:r>
              <a:rPr lang="pl-PL" dirty="0" err="1"/>
              <a:t>β−karoten</a:t>
            </a:r>
            <a:r>
              <a:rPr lang="pl-PL" dirty="0"/>
              <a:t> oraz witaminy E i C, a także inne substancje zawarte w owocach i warzywach, takie jak: flawonoidy i inne związki fenolowe, koenzym Q, likopen</a:t>
            </a:r>
          </a:p>
          <a:p>
            <a:r>
              <a:rPr lang="pl-PL" dirty="0"/>
              <a:t>Źródłem flawonoidów w diecie są warzywa, owoce, herbata. Najbogatszym źródłem flawonów jest pietruszka i tymianek, </a:t>
            </a:r>
            <a:r>
              <a:rPr lang="pl-PL" dirty="0" err="1"/>
              <a:t>flawonole</a:t>
            </a:r>
            <a:r>
              <a:rPr lang="pl-PL" dirty="0"/>
              <a:t> występują głównie w cebuli, kapuście włoskiej, brokułach, jabłkach, wiśniach, jagodach, herbacie i cytrusach..</a:t>
            </a:r>
          </a:p>
          <a:p>
            <a:r>
              <a:rPr lang="pl-PL" dirty="0"/>
              <a:t>Duże ilości antocyjanów zawierają jagody, ciemne winogrona. </a:t>
            </a:r>
          </a:p>
          <a:p>
            <a:endParaRPr lang="pl-PL" dirty="0"/>
          </a:p>
        </p:txBody>
      </p:sp>
      <p:pic>
        <p:nvPicPr>
          <p:cNvPr id="5122" name="Picture 2" descr="C:\Users\aska\Desktop\pobrane (3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24625" y="188640"/>
            <a:ext cx="2619375" cy="17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546</TotalTime>
  <Words>1897</Words>
  <Application>Microsoft Office PowerPoint</Application>
  <PresentationFormat>Pokaz na ekranie (4:3)</PresentationFormat>
  <Paragraphs>139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31" baseType="lpstr">
      <vt:lpstr>Consolas</vt:lpstr>
      <vt:lpstr>Corbel</vt:lpstr>
      <vt:lpstr>Wingdings</vt:lpstr>
      <vt:lpstr>Wingdings 2</vt:lpstr>
      <vt:lpstr>Wingdings 3</vt:lpstr>
      <vt:lpstr>Metro</vt:lpstr>
      <vt:lpstr>Dieta śródziemnomorska w profilaktyce chorób układu krążenia</vt:lpstr>
      <vt:lpstr>Choroby układu krążenia</vt:lpstr>
      <vt:lpstr>Choroby układu krążenia – objawy </vt:lpstr>
      <vt:lpstr>Przyczyny chorób układu krążenia </vt:lpstr>
      <vt:lpstr>Żywienie jako profilaktyka chorób układu krążenia</vt:lpstr>
      <vt:lpstr>Błonnik </vt:lpstr>
      <vt:lpstr>Probiotyki </vt:lpstr>
      <vt:lpstr>Omega- 3</vt:lpstr>
      <vt:lpstr>przeciwutleniacze</vt:lpstr>
      <vt:lpstr>Błędy żywieniowe  i ich skutki</vt:lpstr>
      <vt:lpstr>NISKIE SPOŻYCIE  BŁONNIKA POKARMOWEGO</vt:lpstr>
      <vt:lpstr>- ZA MAŁO PRZECIWUTLENIACZY:  WITAMIN: A, C, E B- KAROTENU,  LIKOPENU, BIOFLAWONOIDÓW,  Zn, Se, etc. </vt:lpstr>
      <vt:lpstr>Dieta bogata w antyoksydanty</vt:lpstr>
      <vt:lpstr>ZA DUŻO CUKRU. POLACY SPOŻYWAJĄ MONO- I DISACHARYDY (SYROP GLUKOZOZOWO- FRUKTOZOWY, SACHAROZA) W ILOŚCIACH ZNACZNIE PRZEKRACZAJĄCYCH NORMĘ (10%). PIJEMY SŁODZONE NAPOJE, JEMY ZA DUŻO SŁODYCZY </vt:lpstr>
      <vt:lpstr>SPOŻYWANIE WYSOKOPRZETWORZONEJ ŻYWNOŚCI (SOSÓW, ZUP W PROSZKU, DAŃ MROŻONYCH, KONSERWOWANYCH, ŻYWNOŚCI Z BARÓW SZYBKIEJ OBSŁUGI</vt:lpstr>
      <vt:lpstr>Dieta śródziemnomorska a kuchnia śródziemnomorska </vt:lpstr>
      <vt:lpstr>Zasady diety śródziemnomorskiej</vt:lpstr>
      <vt:lpstr>Czego unikać?</vt:lpstr>
      <vt:lpstr>Produkty diety śródziemnomorskiej-  działanie na organizm- pomidory</vt:lpstr>
      <vt:lpstr>Produkty diety  śródziemnomorskiej-  działanie na organizm- owies</vt:lpstr>
      <vt:lpstr>Produkty diety  śródziemnomorskiej-  działanie na organizm- oliwa z oliwek</vt:lpstr>
      <vt:lpstr>Produkty diety  śródziemnomorskiej-  działanie na organizm-   cieciorka</vt:lpstr>
      <vt:lpstr>Produkty diety  śródziemnomorskiej-  działanie na organizm-   orzechy</vt:lpstr>
      <vt:lpstr>Produkty diety  śródziemnomorskiej-  działanie na organizm- zielone liściaste warzywa</vt:lpstr>
      <vt:lpstr>Produkty diety  śródziemnomorskiej-  działanie na organizm- cytrusy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Ciasta zarabiane w naczyniu gotowane</dc:title>
  <dc:creator>aska</dc:creator>
  <cp:lastModifiedBy>MojeKonto</cp:lastModifiedBy>
  <cp:revision>60</cp:revision>
  <dcterms:created xsi:type="dcterms:W3CDTF">2020-03-25T16:10:42Z</dcterms:created>
  <dcterms:modified xsi:type="dcterms:W3CDTF">2023-04-20T10:20:20Z</dcterms:modified>
</cp:coreProperties>
</file>